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6"/>
  </p:notesMasterIdLst>
  <p:handoutMasterIdLst>
    <p:handoutMasterId r:id="rId487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751" r:id="rId438"/>
    <p:sldId id="752" r:id="rId439"/>
    <p:sldId id="753" r:id="rId440"/>
    <p:sldId id="761" r:id="rId441"/>
    <p:sldId id="754" r:id="rId442"/>
    <p:sldId id="779" r:id="rId443"/>
    <p:sldId id="762" r:id="rId444"/>
    <p:sldId id="755" r:id="rId445"/>
    <p:sldId id="760" r:id="rId446"/>
    <p:sldId id="756" r:id="rId447"/>
    <p:sldId id="757" r:id="rId448"/>
    <p:sldId id="758" r:id="rId449"/>
    <p:sldId id="759" r:id="rId450"/>
    <p:sldId id="763" r:id="rId451"/>
    <p:sldId id="764" r:id="rId452"/>
    <p:sldId id="765" r:id="rId453"/>
    <p:sldId id="766" r:id="rId454"/>
    <p:sldId id="768" r:id="rId455"/>
    <p:sldId id="767" r:id="rId456"/>
    <p:sldId id="771" r:id="rId457"/>
    <p:sldId id="772" r:id="rId458"/>
    <p:sldId id="773" r:id="rId459"/>
    <p:sldId id="774" r:id="rId460"/>
    <p:sldId id="775" r:id="rId461"/>
    <p:sldId id="776" r:id="rId462"/>
    <p:sldId id="777" r:id="rId463"/>
    <p:sldId id="778" r:id="rId464"/>
    <p:sldId id="780" r:id="rId465"/>
    <p:sldId id="781" r:id="rId466"/>
    <p:sldId id="782" r:id="rId467"/>
    <p:sldId id="783" r:id="rId468"/>
    <p:sldId id="784" r:id="rId469"/>
    <p:sldId id="769" r:id="rId470"/>
    <p:sldId id="785" r:id="rId471"/>
    <p:sldId id="770" r:id="rId472"/>
    <p:sldId id="433" r:id="rId473"/>
    <p:sldId id="434" r:id="rId474"/>
    <p:sldId id="566" r:id="rId475"/>
    <p:sldId id="496" r:id="rId476"/>
    <p:sldId id="567" r:id="rId477"/>
    <p:sldId id="569" r:id="rId478"/>
    <p:sldId id="570" r:id="rId479"/>
    <p:sldId id="568" r:id="rId480"/>
    <p:sldId id="322" r:id="rId481"/>
    <p:sldId id="323" r:id="rId482"/>
    <p:sldId id="656" r:id="rId483"/>
    <p:sldId id="324" r:id="rId484"/>
    <p:sldId id="498" r:id="rId485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83"/>
            <p14:sldId id="784"/>
            <p14:sldId id="769"/>
            <p14:sldId id="785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15" d="100"/>
          <a:sy n="115" d="100"/>
        </p:scale>
        <p:origin x="51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notesMaster" Target="notesMasters/notesMaster1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467" Type="http://schemas.openxmlformats.org/officeDocument/2006/relationships/slide" Target="slides/slide466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commentAuthors" Target="commentAuthor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viewProps" Target="view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tableStyles" Target="tableStyle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handoutMaster" Target="handoutMasters/handoutMaster1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Relationship Id="rId5" Type="http://schemas.openxmlformats.org/officeDocument/2006/relationships/image" Target="../media/image89.wmf"/><Relationship Id="rId4" Type="http://schemas.openxmlformats.org/officeDocument/2006/relationships/image" Target="../media/image8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2017-07-05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2017-07-05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5/07/2017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5/07/2017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5/07/2017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5/07/2017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5/07/2017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5/07/2017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5/07/2017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5/07/2017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5/07/2017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5/07/2017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5/07/2017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5/07/2017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7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37.xml"/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8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6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88.wmf"/><Relationship Id="rId4" Type="http://schemas.openxmlformats.org/officeDocument/2006/relationships/image" Target="../media/image85.wmf"/><Relationship Id="rId9" Type="http://schemas.openxmlformats.org/officeDocument/2006/relationships/oleObject" Target="../embeddings/oleObject10.bin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jpg"/><Relationship Id="rId4" Type="http://schemas.openxmlformats.org/officeDocument/2006/relationships/image" Target="../media/image91.jpg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1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84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5926108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4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5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3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270364" y="4565541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  <p:bldP spid="16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Developed by Google</a:t>
            </a:r>
          </a:p>
          <a:p>
            <a:r>
              <a:rPr lang="en-US" dirty="0" smtClean="0"/>
              <a:t>Wide acceptance</a:t>
            </a:r>
          </a:p>
          <a:p>
            <a:r>
              <a:rPr lang="en-US" dirty="0" smtClean="0"/>
              <a:t>Many algorithms &amp; architectures</a:t>
            </a:r>
          </a:p>
          <a:p>
            <a:pPr lvl="1"/>
            <a:r>
              <a:rPr lang="en-US" dirty="0" smtClean="0"/>
              <a:t>"classic" deep neural networks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onvolutional neural networks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ecurrent neural networks</a:t>
            </a:r>
          </a:p>
          <a:p>
            <a:r>
              <a:rPr lang="en-US" dirty="0" smtClean="0"/>
              <a:t>Essentially execution of dataflow network</a:t>
            </a:r>
          </a:p>
          <a:p>
            <a:pPr lvl="1"/>
            <a:r>
              <a:rPr lang="en-US" dirty="0" smtClean="0"/>
              <a:t>allows for optimization</a:t>
            </a:r>
          </a:p>
          <a:p>
            <a:pPr lvl="1"/>
            <a:r>
              <a:rPr lang="en-US" dirty="0" smtClean="0"/>
              <a:t>distribute work over CPU(s), GPU(s)</a:t>
            </a:r>
          </a:p>
          <a:p>
            <a:r>
              <a:rPr lang="en-US" dirty="0" smtClean="0"/>
              <a:t>Layer under higher-level frameworks, e.g., </a:t>
            </a:r>
            <a:r>
              <a:rPr lang="en-US" dirty="0" err="1" smtClean="0"/>
              <a:t>Keras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162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MNIST data set (scanned low-resolution images of hand-written digits)</a:t>
            </a:r>
          </a:p>
          <a:p>
            <a:r>
              <a:rPr lang="en-US" dirty="0" smtClean="0"/>
              <a:t>Train network that generates new "hand-written" digits</a:t>
            </a:r>
          </a:p>
          <a:p>
            <a:endParaRPr lang="en-US" dirty="0"/>
          </a:p>
          <a:p>
            <a:r>
              <a:rPr lang="en-US" dirty="0" smtClean="0"/>
              <a:t>Solution: Generative Adversary Networks (GAN)</a:t>
            </a:r>
          </a:p>
          <a:p>
            <a:pPr lvl="1"/>
            <a:r>
              <a:rPr lang="en-US" dirty="0" smtClean="0"/>
              <a:t>generator: creates digits</a:t>
            </a:r>
          </a:p>
          <a:p>
            <a:pPr lvl="1"/>
            <a:r>
              <a:rPr lang="en-US" dirty="0" smtClean="0"/>
              <a:t>discriminator: classifier for real vs. generated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175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 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607492" y="1397386"/>
            <a:ext cx="6429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G</a:t>
            </a:r>
            <a:r>
              <a:rPr lang="en-US" sz="2400" dirty="0" smtClean="0"/>
              <a:t> maps 100 random numbers </a:t>
            </a:r>
            <a:r>
              <a:rPr lang="en-US" sz="2400" i="1" dirty="0" smtClean="0"/>
              <a:t>z</a:t>
            </a:r>
            <a:r>
              <a:rPr lang="en-US" sz="2400" dirty="0" smtClean="0"/>
              <a:t> to 28 </a:t>
            </a:r>
            <a:r>
              <a:rPr lang="en-US" sz="2400" dirty="0" smtClean="0">
                <a:sym typeface="Symbol" panose="05050102010706020507" pitchFamily="18" charset="2"/>
              </a:rPr>
              <a:t></a:t>
            </a:r>
            <a:r>
              <a:rPr lang="en-US" sz="2400" dirty="0" smtClean="0"/>
              <a:t> 28 image </a:t>
            </a:r>
            <a:r>
              <a:rPr lang="en-US" sz="2400" i="1" dirty="0" smtClean="0"/>
              <a:t>x</a:t>
            </a:r>
            <a:endParaRPr lang="en-US" sz="2400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6061108" y="4283804"/>
            <a:ext cx="231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layer </a:t>
            </a:r>
            <a:r>
              <a:rPr lang="en-US" i="1" dirty="0" smtClean="0"/>
              <a:t>z</a:t>
            </a:r>
            <a:r>
              <a:rPr lang="en-US" dirty="0" smtClean="0"/>
              <a:t>: 100 units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061108" y="3501008"/>
            <a:ext cx="262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hidden layer </a:t>
            </a:r>
            <a:r>
              <a:rPr lang="en-US" i="1" dirty="0" smtClean="0"/>
              <a:t>h</a:t>
            </a:r>
            <a:r>
              <a:rPr lang="en-US" baseline="-25000" dirty="0" smtClean="0"/>
              <a:t>1</a:t>
            </a:r>
            <a:r>
              <a:rPr lang="en-US" dirty="0" smtClean="0"/>
              <a:t>: 150 units</a:t>
            </a:r>
            <a:endParaRPr lang="en-US" dirty="0"/>
          </a:p>
        </p:txBody>
      </p:sp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186246"/>
              </p:ext>
            </p:extLst>
          </p:nvPr>
        </p:nvGraphicFramePr>
        <p:xfrm>
          <a:off x="6440488" y="3926800"/>
          <a:ext cx="1955881" cy="370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2" name="Equation" r:id="rId3" imgW="1206360" imgH="228600" progId="Equation.3">
                  <p:embed/>
                </p:oleObj>
              </mc:Choice>
              <mc:Fallback>
                <p:oleObj name="Equation" r:id="rId3" imgW="12063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40488" y="3926800"/>
                        <a:ext cx="1955881" cy="3705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6061108" y="2843644"/>
            <a:ext cx="258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hidden layer </a:t>
            </a:r>
            <a:r>
              <a:rPr lang="en-US" i="1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: 300 units</a:t>
            </a:r>
            <a:endParaRPr lang="en-US" dirty="0"/>
          </a:p>
        </p:txBody>
      </p:sp>
      <p:graphicFrame>
        <p:nvGraphicFramePr>
          <p:cNvPr id="161" name="Object 1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60243"/>
              </p:ext>
            </p:extLst>
          </p:nvPr>
        </p:nvGraphicFramePr>
        <p:xfrm>
          <a:off x="6440488" y="3172098"/>
          <a:ext cx="2100262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3" name="Equation" r:id="rId5" imgW="1295280" imgH="228600" progId="Equation.3">
                  <p:embed/>
                </p:oleObj>
              </mc:Choice>
              <mc:Fallback>
                <p:oleObj name="Equation" r:id="rId5" imgW="12952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40488" y="3172098"/>
                        <a:ext cx="2100262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3" name="Group 242"/>
          <p:cNvGrpSpPr/>
          <p:nvPr/>
        </p:nvGrpSpPr>
        <p:grpSpPr>
          <a:xfrm>
            <a:off x="179512" y="2132856"/>
            <a:ext cx="5616624" cy="2469232"/>
            <a:chOff x="179512" y="3501008"/>
            <a:chExt cx="5616624" cy="2469232"/>
          </a:xfrm>
        </p:grpSpPr>
        <p:sp>
          <p:nvSpPr>
            <p:cNvPr id="6" name="Oval 5"/>
            <p:cNvSpPr/>
            <p:nvPr/>
          </p:nvSpPr>
          <p:spPr>
            <a:xfrm>
              <a:off x="2094926" y="575421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290259" y="575421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691681" y="575421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288436" y="575421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693504" y="575421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096748" y="575421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28922" y="5600908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1670078" y="501782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794315" y="501782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63233" y="501782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56388" y="501782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197560" y="501782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600804" y="501782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88636" y="486916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2483769" y="501782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076923" y="501782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302838" y="436975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434275" y="436975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99593" y="436975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96348" y="436975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844720" y="436975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255165" y="436975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728596" y="4221088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123729" y="436975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720484" y="436975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665610" y="436510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76056" y="436510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986002" y="364967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117439" y="364967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582757" y="364967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79512" y="364967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3527884" y="364967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3938329" y="364967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411760" y="3501008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1806893" y="364967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1403648" y="364967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348774" y="364502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4759220" y="364502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169666" y="364502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580112" y="364502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/>
            <p:cNvCxnSpPr>
              <a:stCxn id="9" idx="0"/>
              <a:endCxn id="16" idx="4"/>
            </p:cNvCxnSpPr>
            <p:nvPr/>
          </p:nvCxnSpPr>
          <p:spPr>
            <a:xfrm flipH="1" flipV="1">
              <a:off x="964400" y="5233846"/>
              <a:ext cx="432048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9" idx="0"/>
              <a:endCxn id="15" idx="4"/>
            </p:cNvCxnSpPr>
            <p:nvPr/>
          </p:nvCxnSpPr>
          <p:spPr>
            <a:xfrm flipH="1" flipV="1">
              <a:off x="1371245" y="5233846"/>
              <a:ext cx="25203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9" idx="0"/>
              <a:endCxn id="13" idx="4"/>
            </p:cNvCxnSpPr>
            <p:nvPr/>
          </p:nvCxnSpPr>
          <p:spPr>
            <a:xfrm flipV="1">
              <a:off x="1396448" y="5233846"/>
              <a:ext cx="381642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" idx="0"/>
              <a:endCxn id="16" idx="4"/>
            </p:cNvCxnSpPr>
            <p:nvPr/>
          </p:nvCxnSpPr>
          <p:spPr>
            <a:xfrm flipH="1" flipV="1">
              <a:off x="964400" y="5233846"/>
              <a:ext cx="835293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" idx="0"/>
              <a:endCxn id="15" idx="4"/>
            </p:cNvCxnSpPr>
            <p:nvPr/>
          </p:nvCxnSpPr>
          <p:spPr>
            <a:xfrm flipH="1" flipV="1">
              <a:off x="1371245" y="5233846"/>
              <a:ext cx="428448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" idx="0"/>
              <a:endCxn id="13" idx="4"/>
            </p:cNvCxnSpPr>
            <p:nvPr/>
          </p:nvCxnSpPr>
          <p:spPr>
            <a:xfrm flipH="1" flipV="1">
              <a:off x="1778090" y="5233846"/>
              <a:ext cx="21603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" idx="0"/>
              <a:endCxn id="21" idx="4"/>
            </p:cNvCxnSpPr>
            <p:nvPr/>
          </p:nvCxnSpPr>
          <p:spPr>
            <a:xfrm flipV="1">
              <a:off x="1799693" y="5233846"/>
              <a:ext cx="385242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6" idx="0"/>
              <a:endCxn id="13" idx="4"/>
            </p:cNvCxnSpPr>
            <p:nvPr/>
          </p:nvCxnSpPr>
          <p:spPr>
            <a:xfrm flipH="1" flipV="1">
              <a:off x="1778090" y="5233846"/>
              <a:ext cx="424848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6" idx="0"/>
              <a:endCxn id="21" idx="4"/>
            </p:cNvCxnSpPr>
            <p:nvPr/>
          </p:nvCxnSpPr>
          <p:spPr>
            <a:xfrm flipH="1" flipV="1">
              <a:off x="2184935" y="5233846"/>
              <a:ext cx="18003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6" idx="0"/>
              <a:endCxn id="20" idx="4"/>
            </p:cNvCxnSpPr>
            <p:nvPr/>
          </p:nvCxnSpPr>
          <p:spPr>
            <a:xfrm flipV="1">
              <a:off x="2202938" y="5233846"/>
              <a:ext cx="388843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7" idx="0"/>
              <a:endCxn id="20" idx="4"/>
            </p:cNvCxnSpPr>
            <p:nvPr/>
          </p:nvCxnSpPr>
          <p:spPr>
            <a:xfrm flipH="1" flipV="1">
              <a:off x="2591781" y="5233846"/>
              <a:ext cx="806490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7" idx="0"/>
              <a:endCxn id="14" idx="4"/>
            </p:cNvCxnSpPr>
            <p:nvPr/>
          </p:nvCxnSpPr>
          <p:spPr>
            <a:xfrm flipV="1">
              <a:off x="3398271" y="5233846"/>
              <a:ext cx="504056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6" idx="0"/>
              <a:endCxn id="14" idx="4"/>
            </p:cNvCxnSpPr>
            <p:nvPr/>
          </p:nvCxnSpPr>
          <p:spPr>
            <a:xfrm flipV="1">
              <a:off x="2202938" y="5233846"/>
              <a:ext cx="1699389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7" idx="0"/>
              <a:endCxn id="17" idx="4"/>
            </p:cNvCxnSpPr>
            <p:nvPr/>
          </p:nvCxnSpPr>
          <p:spPr>
            <a:xfrm flipV="1">
              <a:off x="3398271" y="5233846"/>
              <a:ext cx="907301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10" idx="0"/>
              <a:endCxn id="20" idx="4"/>
            </p:cNvCxnSpPr>
            <p:nvPr/>
          </p:nvCxnSpPr>
          <p:spPr>
            <a:xfrm flipH="1" flipV="1">
              <a:off x="2591781" y="5233846"/>
              <a:ext cx="1209735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10" idx="0"/>
              <a:endCxn id="14" idx="4"/>
            </p:cNvCxnSpPr>
            <p:nvPr/>
          </p:nvCxnSpPr>
          <p:spPr>
            <a:xfrm flipV="1">
              <a:off x="3801516" y="5233846"/>
              <a:ext cx="100811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10" idx="1"/>
              <a:endCxn id="10" idx="1"/>
            </p:cNvCxnSpPr>
            <p:nvPr/>
          </p:nvCxnSpPr>
          <p:spPr>
            <a:xfrm>
              <a:off x="3725140" y="5785852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10" idx="0"/>
              <a:endCxn id="17" idx="4"/>
            </p:cNvCxnSpPr>
            <p:nvPr/>
          </p:nvCxnSpPr>
          <p:spPr>
            <a:xfrm flipV="1">
              <a:off x="3801516" y="5233846"/>
              <a:ext cx="504056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11" idx="7"/>
              <a:endCxn id="14" idx="4"/>
            </p:cNvCxnSpPr>
            <p:nvPr/>
          </p:nvCxnSpPr>
          <p:spPr>
            <a:xfrm flipH="1" flipV="1">
              <a:off x="3902327" y="5233846"/>
              <a:ext cx="378809" cy="5520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1" idx="0"/>
              <a:endCxn id="17" idx="4"/>
            </p:cNvCxnSpPr>
            <p:nvPr/>
          </p:nvCxnSpPr>
          <p:spPr>
            <a:xfrm flipV="1">
              <a:off x="4204760" y="5233846"/>
              <a:ext cx="100812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1" idx="0"/>
              <a:endCxn id="18" idx="4"/>
            </p:cNvCxnSpPr>
            <p:nvPr/>
          </p:nvCxnSpPr>
          <p:spPr>
            <a:xfrm flipV="1">
              <a:off x="4204760" y="5233846"/>
              <a:ext cx="504056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10" idx="0"/>
              <a:endCxn id="18" idx="4"/>
            </p:cNvCxnSpPr>
            <p:nvPr/>
          </p:nvCxnSpPr>
          <p:spPr>
            <a:xfrm flipV="1">
              <a:off x="3801516" y="5233846"/>
              <a:ext cx="907300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6" idx="0"/>
              <a:endCxn id="25" idx="4"/>
            </p:cNvCxnSpPr>
            <p:nvPr/>
          </p:nvCxnSpPr>
          <p:spPr>
            <a:xfrm flipH="1" flipV="1">
              <a:off x="604360" y="4585774"/>
              <a:ext cx="360040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6" idx="0"/>
              <a:endCxn id="24" idx="4"/>
            </p:cNvCxnSpPr>
            <p:nvPr/>
          </p:nvCxnSpPr>
          <p:spPr>
            <a:xfrm flipV="1">
              <a:off x="964400" y="4585774"/>
              <a:ext cx="43205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6" idx="0"/>
              <a:endCxn id="22" idx="4"/>
            </p:cNvCxnSpPr>
            <p:nvPr/>
          </p:nvCxnSpPr>
          <p:spPr>
            <a:xfrm flipV="1">
              <a:off x="964400" y="4585774"/>
              <a:ext cx="446450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5" idx="0"/>
              <a:endCxn id="25" idx="4"/>
            </p:cNvCxnSpPr>
            <p:nvPr/>
          </p:nvCxnSpPr>
          <p:spPr>
            <a:xfrm flipH="1" flipV="1">
              <a:off x="604360" y="4585774"/>
              <a:ext cx="766885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" idx="0"/>
              <a:endCxn id="24" idx="4"/>
            </p:cNvCxnSpPr>
            <p:nvPr/>
          </p:nvCxnSpPr>
          <p:spPr>
            <a:xfrm flipH="1" flipV="1">
              <a:off x="1007605" y="4585774"/>
              <a:ext cx="363640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5" idx="0"/>
              <a:endCxn id="22" idx="4"/>
            </p:cNvCxnSpPr>
            <p:nvPr/>
          </p:nvCxnSpPr>
          <p:spPr>
            <a:xfrm flipV="1">
              <a:off x="1371245" y="4585774"/>
              <a:ext cx="39605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5" idx="0"/>
              <a:endCxn id="30" idx="4"/>
            </p:cNvCxnSpPr>
            <p:nvPr/>
          </p:nvCxnSpPr>
          <p:spPr>
            <a:xfrm flipV="1">
              <a:off x="1371245" y="4585774"/>
              <a:ext cx="457251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3" idx="0"/>
              <a:endCxn id="24" idx="4"/>
            </p:cNvCxnSpPr>
            <p:nvPr/>
          </p:nvCxnSpPr>
          <p:spPr>
            <a:xfrm flipH="1" flipV="1">
              <a:off x="1007605" y="4585774"/>
              <a:ext cx="770485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3" idx="0"/>
              <a:endCxn id="22" idx="4"/>
            </p:cNvCxnSpPr>
            <p:nvPr/>
          </p:nvCxnSpPr>
          <p:spPr>
            <a:xfrm flipH="1" flipV="1">
              <a:off x="1410850" y="4585774"/>
              <a:ext cx="367240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3" idx="0"/>
              <a:endCxn id="30" idx="4"/>
            </p:cNvCxnSpPr>
            <p:nvPr/>
          </p:nvCxnSpPr>
          <p:spPr>
            <a:xfrm flipV="1">
              <a:off x="1778090" y="4585774"/>
              <a:ext cx="50406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3" idx="0"/>
              <a:endCxn id="29" idx="4"/>
            </p:cNvCxnSpPr>
            <p:nvPr/>
          </p:nvCxnSpPr>
          <p:spPr>
            <a:xfrm flipV="1">
              <a:off x="1778090" y="4585774"/>
              <a:ext cx="453651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21" idx="0"/>
              <a:endCxn id="30" idx="4"/>
            </p:cNvCxnSpPr>
            <p:nvPr/>
          </p:nvCxnSpPr>
          <p:spPr>
            <a:xfrm flipH="1" flipV="1">
              <a:off x="1828496" y="4585774"/>
              <a:ext cx="356439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21" idx="0"/>
              <a:endCxn id="29" idx="4"/>
            </p:cNvCxnSpPr>
            <p:nvPr/>
          </p:nvCxnSpPr>
          <p:spPr>
            <a:xfrm flipV="1">
              <a:off x="2184935" y="4585774"/>
              <a:ext cx="46806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21" idx="0"/>
              <a:endCxn id="23" idx="4"/>
            </p:cNvCxnSpPr>
            <p:nvPr/>
          </p:nvCxnSpPr>
          <p:spPr>
            <a:xfrm flipV="1">
              <a:off x="2184935" y="4585774"/>
              <a:ext cx="1357352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20" idx="0"/>
              <a:endCxn id="30" idx="4"/>
            </p:cNvCxnSpPr>
            <p:nvPr/>
          </p:nvCxnSpPr>
          <p:spPr>
            <a:xfrm flipH="1" flipV="1">
              <a:off x="1828496" y="4585774"/>
              <a:ext cx="763285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20" idx="0"/>
              <a:endCxn id="29" idx="4"/>
            </p:cNvCxnSpPr>
            <p:nvPr/>
          </p:nvCxnSpPr>
          <p:spPr>
            <a:xfrm flipH="1" flipV="1">
              <a:off x="2231741" y="4585774"/>
              <a:ext cx="360040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20" idx="0"/>
              <a:endCxn id="23" idx="4"/>
            </p:cNvCxnSpPr>
            <p:nvPr/>
          </p:nvCxnSpPr>
          <p:spPr>
            <a:xfrm flipV="1">
              <a:off x="2591781" y="4585774"/>
              <a:ext cx="950506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20" idx="0"/>
              <a:endCxn id="26" idx="4"/>
            </p:cNvCxnSpPr>
            <p:nvPr/>
          </p:nvCxnSpPr>
          <p:spPr>
            <a:xfrm flipV="1">
              <a:off x="2591781" y="4585774"/>
              <a:ext cx="1360951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4" idx="0"/>
              <a:endCxn id="29" idx="4"/>
            </p:cNvCxnSpPr>
            <p:nvPr/>
          </p:nvCxnSpPr>
          <p:spPr>
            <a:xfrm flipH="1" flipV="1">
              <a:off x="2231741" y="4585774"/>
              <a:ext cx="1670586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4" idx="0"/>
              <a:endCxn id="23" idx="4"/>
            </p:cNvCxnSpPr>
            <p:nvPr/>
          </p:nvCxnSpPr>
          <p:spPr>
            <a:xfrm flipH="1" flipV="1">
              <a:off x="3542287" y="4585774"/>
              <a:ext cx="360040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4" idx="0"/>
              <a:endCxn id="26" idx="4"/>
            </p:cNvCxnSpPr>
            <p:nvPr/>
          </p:nvCxnSpPr>
          <p:spPr>
            <a:xfrm flipV="1">
              <a:off x="3902327" y="4585774"/>
              <a:ext cx="50405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4" idx="0"/>
              <a:endCxn id="27" idx="5"/>
            </p:cNvCxnSpPr>
            <p:nvPr/>
          </p:nvCxnSpPr>
          <p:spPr>
            <a:xfrm flipV="1">
              <a:off x="3902327" y="4554138"/>
              <a:ext cx="537226" cy="463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7" idx="0"/>
              <a:endCxn id="29" idx="4"/>
            </p:cNvCxnSpPr>
            <p:nvPr/>
          </p:nvCxnSpPr>
          <p:spPr>
            <a:xfrm flipH="1" flipV="1">
              <a:off x="2231741" y="4585774"/>
              <a:ext cx="2073831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7" idx="0"/>
              <a:endCxn id="23" idx="4"/>
            </p:cNvCxnSpPr>
            <p:nvPr/>
          </p:nvCxnSpPr>
          <p:spPr>
            <a:xfrm flipH="1" flipV="1">
              <a:off x="3542287" y="4585774"/>
              <a:ext cx="763285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7" idx="0"/>
              <a:endCxn id="26" idx="4"/>
            </p:cNvCxnSpPr>
            <p:nvPr/>
          </p:nvCxnSpPr>
          <p:spPr>
            <a:xfrm flipH="1" flipV="1">
              <a:off x="3952732" y="4585774"/>
              <a:ext cx="352840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8" idx="0"/>
              <a:endCxn id="32" idx="5"/>
            </p:cNvCxnSpPr>
            <p:nvPr/>
          </p:nvCxnSpPr>
          <p:spPr>
            <a:xfrm flipV="1">
              <a:off x="4708816" y="4549492"/>
              <a:ext cx="551628" cy="4683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8" idx="0"/>
              <a:endCxn id="31" idx="4"/>
            </p:cNvCxnSpPr>
            <p:nvPr/>
          </p:nvCxnSpPr>
          <p:spPr>
            <a:xfrm flipV="1">
              <a:off x="4708816" y="4581128"/>
              <a:ext cx="64806" cy="4366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8" idx="0"/>
              <a:endCxn id="27" idx="4"/>
            </p:cNvCxnSpPr>
            <p:nvPr/>
          </p:nvCxnSpPr>
          <p:spPr>
            <a:xfrm flipH="1" flipV="1">
              <a:off x="4363177" y="4585774"/>
              <a:ext cx="345639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17" idx="0"/>
              <a:endCxn id="27" idx="4"/>
            </p:cNvCxnSpPr>
            <p:nvPr/>
          </p:nvCxnSpPr>
          <p:spPr>
            <a:xfrm flipV="1">
              <a:off x="4305572" y="4585774"/>
              <a:ext cx="57605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7" idx="0"/>
              <a:endCxn id="31" idx="4"/>
            </p:cNvCxnSpPr>
            <p:nvPr/>
          </p:nvCxnSpPr>
          <p:spPr>
            <a:xfrm flipV="1">
              <a:off x="4305572" y="4581128"/>
              <a:ext cx="468050" cy="4366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7" idx="0"/>
              <a:endCxn id="32" idx="4"/>
            </p:cNvCxnSpPr>
            <p:nvPr/>
          </p:nvCxnSpPr>
          <p:spPr>
            <a:xfrm flipV="1">
              <a:off x="4305572" y="4581128"/>
              <a:ext cx="878496" cy="4366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25" idx="0"/>
              <a:endCxn id="40" idx="4"/>
            </p:cNvCxnSpPr>
            <p:nvPr/>
          </p:nvCxnSpPr>
          <p:spPr>
            <a:xfrm flipH="1" flipV="1">
              <a:off x="287524" y="3865694"/>
              <a:ext cx="31683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25" idx="0"/>
              <a:endCxn id="39" idx="4"/>
            </p:cNvCxnSpPr>
            <p:nvPr/>
          </p:nvCxnSpPr>
          <p:spPr>
            <a:xfrm flipV="1">
              <a:off x="604360" y="3865694"/>
              <a:ext cx="86409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25" idx="0"/>
              <a:endCxn id="37" idx="4"/>
            </p:cNvCxnSpPr>
            <p:nvPr/>
          </p:nvCxnSpPr>
          <p:spPr>
            <a:xfrm flipV="1">
              <a:off x="604360" y="3865694"/>
              <a:ext cx="489654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24" idx="0"/>
              <a:endCxn id="40" idx="4"/>
            </p:cNvCxnSpPr>
            <p:nvPr/>
          </p:nvCxnSpPr>
          <p:spPr>
            <a:xfrm flipH="1" flipV="1">
              <a:off x="287524" y="3865694"/>
              <a:ext cx="720081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24" idx="0"/>
              <a:endCxn id="39" idx="4"/>
            </p:cNvCxnSpPr>
            <p:nvPr/>
          </p:nvCxnSpPr>
          <p:spPr>
            <a:xfrm flipH="1" flipV="1">
              <a:off x="690769" y="3865694"/>
              <a:ext cx="31683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24" idx="0"/>
              <a:endCxn id="37" idx="4"/>
            </p:cNvCxnSpPr>
            <p:nvPr/>
          </p:nvCxnSpPr>
          <p:spPr>
            <a:xfrm flipV="1">
              <a:off x="1007605" y="3865694"/>
              <a:ext cx="86409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24" idx="0"/>
              <a:endCxn id="45" idx="4"/>
            </p:cNvCxnSpPr>
            <p:nvPr/>
          </p:nvCxnSpPr>
          <p:spPr>
            <a:xfrm flipV="1">
              <a:off x="1007605" y="3865694"/>
              <a:ext cx="504055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22" idx="0"/>
              <a:endCxn id="37" idx="4"/>
            </p:cNvCxnSpPr>
            <p:nvPr/>
          </p:nvCxnSpPr>
          <p:spPr>
            <a:xfrm flipH="1" flipV="1">
              <a:off x="1094014" y="3865694"/>
              <a:ext cx="31683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22" idx="0"/>
              <a:endCxn id="45" idx="4"/>
            </p:cNvCxnSpPr>
            <p:nvPr/>
          </p:nvCxnSpPr>
          <p:spPr>
            <a:xfrm flipV="1">
              <a:off x="1410850" y="3865694"/>
              <a:ext cx="100810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22" idx="0"/>
              <a:endCxn id="44" idx="4"/>
            </p:cNvCxnSpPr>
            <p:nvPr/>
          </p:nvCxnSpPr>
          <p:spPr>
            <a:xfrm flipV="1">
              <a:off x="1410850" y="3865694"/>
              <a:ext cx="504055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30" idx="0"/>
              <a:endCxn id="45" idx="4"/>
            </p:cNvCxnSpPr>
            <p:nvPr/>
          </p:nvCxnSpPr>
          <p:spPr>
            <a:xfrm flipH="1" flipV="1">
              <a:off x="1511660" y="3865694"/>
              <a:ext cx="31683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30" idx="0"/>
              <a:endCxn id="44" idx="4"/>
            </p:cNvCxnSpPr>
            <p:nvPr/>
          </p:nvCxnSpPr>
          <p:spPr>
            <a:xfrm flipV="1">
              <a:off x="1828496" y="3865694"/>
              <a:ext cx="86409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stCxn id="29" idx="0"/>
              <a:endCxn id="45" idx="4"/>
            </p:cNvCxnSpPr>
            <p:nvPr/>
          </p:nvCxnSpPr>
          <p:spPr>
            <a:xfrm flipH="1" flipV="1">
              <a:off x="1511660" y="3865694"/>
              <a:ext cx="720081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29" idx="0"/>
              <a:endCxn id="44" idx="4"/>
            </p:cNvCxnSpPr>
            <p:nvPr/>
          </p:nvCxnSpPr>
          <p:spPr>
            <a:xfrm flipH="1" flipV="1">
              <a:off x="1914905" y="3865694"/>
              <a:ext cx="31683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stCxn id="30" idx="0"/>
              <a:endCxn id="38" idx="4"/>
            </p:cNvCxnSpPr>
            <p:nvPr/>
          </p:nvCxnSpPr>
          <p:spPr>
            <a:xfrm flipV="1">
              <a:off x="1828496" y="3865694"/>
              <a:ext cx="1396955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29" idx="0"/>
              <a:endCxn id="38" idx="4"/>
            </p:cNvCxnSpPr>
            <p:nvPr/>
          </p:nvCxnSpPr>
          <p:spPr>
            <a:xfrm flipV="1">
              <a:off x="2231741" y="3865694"/>
              <a:ext cx="993710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>
              <a:stCxn id="29" idx="0"/>
              <a:endCxn id="41" idx="4"/>
            </p:cNvCxnSpPr>
            <p:nvPr/>
          </p:nvCxnSpPr>
          <p:spPr>
            <a:xfrm flipV="1">
              <a:off x="2231741" y="3865694"/>
              <a:ext cx="1404155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23" idx="0"/>
              <a:endCxn id="44" idx="4"/>
            </p:cNvCxnSpPr>
            <p:nvPr/>
          </p:nvCxnSpPr>
          <p:spPr>
            <a:xfrm flipH="1" flipV="1">
              <a:off x="1914905" y="3865694"/>
              <a:ext cx="1627382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23" idx="0"/>
              <a:endCxn id="41" idx="4"/>
            </p:cNvCxnSpPr>
            <p:nvPr/>
          </p:nvCxnSpPr>
          <p:spPr>
            <a:xfrm flipV="1">
              <a:off x="3542287" y="3865694"/>
              <a:ext cx="93609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23" idx="0"/>
              <a:endCxn id="42" idx="5"/>
            </p:cNvCxnSpPr>
            <p:nvPr/>
          </p:nvCxnSpPr>
          <p:spPr>
            <a:xfrm flipV="1">
              <a:off x="3542287" y="3834058"/>
              <a:ext cx="580430" cy="5356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6" idx="0"/>
              <a:endCxn id="38" idx="4"/>
            </p:cNvCxnSpPr>
            <p:nvPr/>
          </p:nvCxnSpPr>
          <p:spPr>
            <a:xfrm flipH="1" flipV="1">
              <a:off x="3225451" y="3865694"/>
              <a:ext cx="727281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3" idx="0"/>
              <a:endCxn id="38" idx="4"/>
            </p:cNvCxnSpPr>
            <p:nvPr/>
          </p:nvCxnSpPr>
          <p:spPr>
            <a:xfrm flipH="1" flipV="1">
              <a:off x="3225451" y="3865694"/>
              <a:ext cx="31683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6" idx="0"/>
              <a:endCxn id="41" idx="4"/>
            </p:cNvCxnSpPr>
            <p:nvPr/>
          </p:nvCxnSpPr>
          <p:spPr>
            <a:xfrm flipH="1" flipV="1">
              <a:off x="3635896" y="3865694"/>
              <a:ext cx="31683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6" idx="0"/>
              <a:endCxn id="42" idx="4"/>
            </p:cNvCxnSpPr>
            <p:nvPr/>
          </p:nvCxnSpPr>
          <p:spPr>
            <a:xfrm flipV="1">
              <a:off x="3952732" y="3865694"/>
              <a:ext cx="93609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6" idx="0"/>
              <a:endCxn id="46" idx="4"/>
            </p:cNvCxnSpPr>
            <p:nvPr/>
          </p:nvCxnSpPr>
          <p:spPr>
            <a:xfrm flipV="1">
              <a:off x="3952732" y="3861048"/>
              <a:ext cx="504054" cy="5087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stCxn id="27" idx="0"/>
              <a:endCxn id="41" idx="4"/>
            </p:cNvCxnSpPr>
            <p:nvPr/>
          </p:nvCxnSpPr>
          <p:spPr>
            <a:xfrm flipH="1" flipV="1">
              <a:off x="3635896" y="3865694"/>
              <a:ext cx="727281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7" idx="0"/>
              <a:endCxn id="42" idx="4"/>
            </p:cNvCxnSpPr>
            <p:nvPr/>
          </p:nvCxnSpPr>
          <p:spPr>
            <a:xfrm flipH="1" flipV="1">
              <a:off x="4046341" y="3865694"/>
              <a:ext cx="31683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7" idx="0"/>
              <a:endCxn id="46" idx="4"/>
            </p:cNvCxnSpPr>
            <p:nvPr/>
          </p:nvCxnSpPr>
          <p:spPr>
            <a:xfrm flipV="1">
              <a:off x="4363177" y="3861048"/>
              <a:ext cx="93609" cy="5087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7" idx="0"/>
              <a:endCxn id="47" idx="4"/>
            </p:cNvCxnSpPr>
            <p:nvPr/>
          </p:nvCxnSpPr>
          <p:spPr>
            <a:xfrm flipV="1">
              <a:off x="4363177" y="3861048"/>
              <a:ext cx="504055" cy="5087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31" idx="0"/>
              <a:endCxn id="42" idx="4"/>
            </p:cNvCxnSpPr>
            <p:nvPr/>
          </p:nvCxnSpPr>
          <p:spPr>
            <a:xfrm flipH="1" flipV="1">
              <a:off x="4046341" y="3865694"/>
              <a:ext cx="727281" cy="4994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31" idx="0"/>
              <a:endCxn id="46" idx="4"/>
            </p:cNvCxnSpPr>
            <p:nvPr/>
          </p:nvCxnSpPr>
          <p:spPr>
            <a:xfrm flipH="1" flipV="1">
              <a:off x="4456786" y="3861048"/>
              <a:ext cx="31683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31" idx="0"/>
              <a:endCxn id="47" idx="4"/>
            </p:cNvCxnSpPr>
            <p:nvPr/>
          </p:nvCxnSpPr>
          <p:spPr>
            <a:xfrm flipV="1">
              <a:off x="4773622" y="3861048"/>
              <a:ext cx="93610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31" idx="0"/>
              <a:endCxn id="48" idx="4"/>
            </p:cNvCxnSpPr>
            <p:nvPr/>
          </p:nvCxnSpPr>
          <p:spPr>
            <a:xfrm flipV="1">
              <a:off x="4773622" y="3861048"/>
              <a:ext cx="50405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32" idx="0"/>
              <a:endCxn id="46" idx="4"/>
            </p:cNvCxnSpPr>
            <p:nvPr/>
          </p:nvCxnSpPr>
          <p:spPr>
            <a:xfrm flipH="1" flipV="1">
              <a:off x="4456786" y="3861048"/>
              <a:ext cx="727282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32" idx="0"/>
              <a:endCxn id="47" idx="4"/>
            </p:cNvCxnSpPr>
            <p:nvPr/>
          </p:nvCxnSpPr>
          <p:spPr>
            <a:xfrm flipH="1" flipV="1">
              <a:off x="4867232" y="3861048"/>
              <a:ext cx="31683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32" idx="0"/>
              <a:endCxn id="48" idx="4"/>
            </p:cNvCxnSpPr>
            <p:nvPr/>
          </p:nvCxnSpPr>
          <p:spPr>
            <a:xfrm flipV="1">
              <a:off x="5184068" y="3861048"/>
              <a:ext cx="93610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31" idx="0"/>
              <a:endCxn id="49" idx="4"/>
            </p:cNvCxnSpPr>
            <p:nvPr/>
          </p:nvCxnSpPr>
          <p:spPr>
            <a:xfrm flipV="1">
              <a:off x="4773622" y="3861048"/>
              <a:ext cx="914502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32" idx="0"/>
              <a:endCxn id="49" idx="4"/>
            </p:cNvCxnSpPr>
            <p:nvPr/>
          </p:nvCxnSpPr>
          <p:spPr>
            <a:xfrm flipV="1">
              <a:off x="5184068" y="3861048"/>
              <a:ext cx="50405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6061108" y="2195572"/>
            <a:ext cx="2819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layer </a:t>
            </a:r>
            <a:r>
              <a:rPr lang="en-US" i="1" dirty="0" smtClean="0"/>
              <a:t>x</a:t>
            </a:r>
            <a:r>
              <a:rPr lang="en-US" dirty="0" smtClean="0"/>
              <a:t>: 28 </a:t>
            </a:r>
            <a:r>
              <a:rPr lang="en-US" dirty="0">
                <a:sym typeface="Symbol" panose="05050102010706020507" pitchFamily="18" charset="2"/>
              </a:rPr>
              <a:t></a:t>
            </a:r>
            <a:r>
              <a:rPr lang="en-US" dirty="0" smtClean="0"/>
              <a:t> 28 units</a:t>
            </a:r>
            <a:endParaRPr lang="en-US" dirty="0"/>
          </a:p>
        </p:txBody>
      </p:sp>
      <p:graphicFrame>
        <p:nvGraphicFramePr>
          <p:cNvPr id="242" name="Object 2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6157315"/>
              </p:ext>
            </p:extLst>
          </p:nvPr>
        </p:nvGraphicFramePr>
        <p:xfrm>
          <a:off x="6440488" y="2513286"/>
          <a:ext cx="205898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4" name="Equation" r:id="rId7" imgW="1269720" imgH="228600" progId="Equation.3">
                  <p:embed/>
                </p:oleObj>
              </mc:Choice>
              <mc:Fallback>
                <p:oleObj name="Equation" r:id="rId7" imgW="12697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40488" y="2513286"/>
                        <a:ext cx="2058987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7" name="TextBox 246"/>
          <p:cNvSpPr txBox="1"/>
          <p:nvPr/>
        </p:nvSpPr>
        <p:spPr>
          <a:xfrm>
            <a:off x="717895" y="4884231"/>
            <a:ext cx="42897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Training task: find </a:t>
            </a:r>
            <a:r>
              <a:rPr lang="en-US" sz="2000" i="1" dirty="0" smtClean="0"/>
              <a:t>W</a:t>
            </a:r>
            <a:r>
              <a:rPr lang="en-US" sz="2000" baseline="-25000" dirty="0" smtClean="0"/>
              <a:t>1</a:t>
            </a:r>
            <a:r>
              <a:rPr lang="en-US" sz="2000" dirty="0"/>
              <a:t>, </a:t>
            </a:r>
            <a:r>
              <a:rPr lang="en-US" sz="2000" i="1" dirty="0" smtClean="0"/>
              <a:t>b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 </a:t>
            </a:r>
            <a:r>
              <a:rPr lang="en-US" sz="2000" i="1" dirty="0" smtClean="0"/>
              <a:t>W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 </a:t>
            </a:r>
            <a:r>
              <a:rPr lang="en-US" sz="2000" i="1" dirty="0" smtClean="0"/>
              <a:t>b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 </a:t>
            </a:r>
            <a:r>
              <a:rPr lang="en-US" sz="2000" i="1" dirty="0" smtClean="0"/>
              <a:t>W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, </a:t>
            </a:r>
            <a:r>
              <a:rPr lang="en-US" sz="2000" i="1" dirty="0" smtClean="0"/>
              <a:t>b</a:t>
            </a:r>
            <a:r>
              <a:rPr lang="en-US" sz="2000" baseline="-25000" dirty="0" smtClean="0"/>
              <a:t>3</a:t>
            </a:r>
            <a:endParaRPr lang="en-US" sz="2000" dirty="0"/>
          </a:p>
        </p:txBody>
      </p:sp>
      <p:sp>
        <p:nvSpPr>
          <p:cNvPr id="248" name="TextBox 247"/>
          <p:cNvSpPr txBox="1"/>
          <p:nvPr/>
        </p:nvSpPr>
        <p:spPr>
          <a:xfrm>
            <a:off x="1189770" y="5750872"/>
            <a:ext cx="6446445" cy="646331"/>
          </a:xfrm>
          <a:prstGeom prst="rect">
            <a:avLst/>
          </a:prstGeom>
          <a:solidFill>
            <a:srgbClr val="C00000">
              <a:alpha val="6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Oops</a:t>
            </a:r>
            <a:r>
              <a:rPr lang="en-US" dirty="0" smtClean="0">
                <a:solidFill>
                  <a:srgbClr val="C00000"/>
                </a:solidFill>
              </a:rPr>
              <a:t>: 100 </a:t>
            </a:r>
            <a:r>
              <a:rPr lang="en-US" dirty="0">
                <a:solidFill>
                  <a:srgbClr val="C00000"/>
                </a:solidFill>
                <a:sym typeface="Symbol" panose="05050102010706020507" pitchFamily="18" charset="2"/>
              </a:rPr>
              <a:t></a:t>
            </a:r>
            <a:r>
              <a:rPr lang="en-US" dirty="0" smtClean="0">
                <a:solidFill>
                  <a:srgbClr val="C00000"/>
                </a:solidFill>
              </a:rPr>
              <a:t> 150 + 150 + 150 </a:t>
            </a:r>
            <a:r>
              <a:rPr lang="en-US" dirty="0">
                <a:solidFill>
                  <a:srgbClr val="C00000"/>
                </a:solidFill>
                <a:sym typeface="Symbol" panose="05050102010706020507" pitchFamily="18" charset="2"/>
              </a:rPr>
              <a:t></a:t>
            </a:r>
            <a:r>
              <a:rPr lang="en-US" dirty="0" smtClean="0">
                <a:solidFill>
                  <a:srgbClr val="C00000"/>
                </a:solidFill>
              </a:rPr>
              <a:t> 300 + 300 + 300 </a:t>
            </a:r>
            <a:r>
              <a:rPr lang="en-US" dirty="0" smtClean="0">
                <a:solidFill>
                  <a:srgbClr val="C00000"/>
                </a:solidFill>
                <a:sym typeface="Symbol" panose="05050102010706020507" pitchFamily="18" charset="2"/>
              </a:rPr>
              <a:t> 28  28 + 28 </a:t>
            </a:r>
            <a:r>
              <a:rPr lang="en-US" dirty="0">
                <a:solidFill>
                  <a:srgbClr val="C00000"/>
                </a:solidFill>
                <a:sym typeface="Symbol" panose="05050102010706020507" pitchFamily="18" charset="2"/>
              </a:rPr>
              <a:t> </a:t>
            </a:r>
            <a:r>
              <a:rPr lang="en-US" dirty="0" smtClean="0">
                <a:solidFill>
                  <a:srgbClr val="C00000"/>
                </a:solidFill>
                <a:sym typeface="Symbol" panose="05050102010706020507" pitchFamily="18" charset="2"/>
              </a:rPr>
              <a:t>28</a:t>
            </a:r>
            <a:br>
              <a:rPr lang="en-US" dirty="0" smtClean="0">
                <a:solidFill>
                  <a:srgbClr val="C00000"/>
                </a:solidFill>
                <a:sym typeface="Symbol" panose="05050102010706020507" pitchFamily="18" charset="2"/>
              </a:rPr>
            </a:br>
            <a:r>
              <a:rPr lang="en-US" dirty="0" smtClean="0">
                <a:solidFill>
                  <a:srgbClr val="C00000"/>
                </a:solidFill>
                <a:sym typeface="Symbol" panose="05050102010706020507" pitchFamily="18" charset="2"/>
              </a:rPr>
              <a:t>                            = 296,434</a:t>
            </a:r>
            <a:r>
              <a:rPr lang="en-US" dirty="0" smtClean="0">
                <a:solidFill>
                  <a:srgbClr val="C00000"/>
                </a:solidFill>
              </a:rPr>
              <a:t> unknown variables to determine!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250" name="Group 249"/>
          <p:cNvGrpSpPr/>
          <p:nvPr/>
        </p:nvGrpSpPr>
        <p:grpSpPr>
          <a:xfrm>
            <a:off x="285750" y="1412875"/>
            <a:ext cx="1997075" cy="665132"/>
            <a:chOff x="285750" y="1412875"/>
            <a:chExt cx="1997075" cy="665132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8649863"/>
                </p:ext>
              </p:extLst>
            </p:nvPr>
          </p:nvGraphicFramePr>
          <p:xfrm>
            <a:off x="285750" y="1412875"/>
            <a:ext cx="1997075" cy="388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5" name="Equation" r:id="rId9" imgW="1041120" imgH="203040" progId="Equation.3">
                    <p:embed/>
                  </p:oleObj>
                </mc:Choice>
                <mc:Fallback>
                  <p:oleObj name="Equation" r:id="rId9" imgW="1041120" imgH="2030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85750" y="1412875"/>
                          <a:ext cx="1997075" cy="3889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9" name="Object 2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40440813"/>
                </p:ext>
              </p:extLst>
            </p:nvPr>
          </p:nvGraphicFramePr>
          <p:xfrm>
            <a:off x="1025221" y="1811307"/>
            <a:ext cx="803275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6" name="Equation" r:id="rId11" imgW="419040" imgH="139680" progId="Equation.3">
                    <p:embed/>
                  </p:oleObj>
                </mc:Choice>
                <mc:Fallback>
                  <p:oleObj name="Equation" r:id="rId11" imgW="419040" imgH="1396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025221" y="1811307"/>
                          <a:ext cx="803275" cy="266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2115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/>
      <p:bldP spid="51" grpId="0"/>
      <p:bldP spid="247" grpId="0" animBg="1"/>
      <p:bldP spid="248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smtClean="0"/>
              <a:t>comprehensive library</a:t>
            </a:r>
          </a:p>
          <a:p>
            <a:pPr lvl="1"/>
            <a:r>
              <a:rPr lang="en-US" dirty="0" smtClean="0"/>
              <a:t>somewhat intimidating, if so, use </a:t>
            </a:r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Consider </a:t>
            </a:r>
            <a:r>
              <a:rPr lang="en-US" dirty="0" smtClean="0"/>
              <a:t>using pre-trained </a:t>
            </a:r>
            <a:r>
              <a:rPr lang="en-US" dirty="0" smtClean="0"/>
              <a:t>networks as starting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http://inspirobot.me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smtClean="0"/>
              <a:t>)</a:t>
            </a:r>
            <a:endParaRPr lang="en-US" dirty="0" smtClean="0"/>
          </a:p>
          <a:p>
            <a:pPr lvl="1"/>
            <a:r>
              <a:rPr lang="en-US" sz="2000" i="1" dirty="0" smtClean="0"/>
              <a:t>"</a:t>
            </a:r>
            <a:r>
              <a:rPr lang="en-US" sz="2000" i="1" dirty="0"/>
              <a:t>I am an artificial intelligence dedicated to generating unlimited amounts of unique inspirational quotes for endless enrichment of pointless human </a:t>
            </a:r>
            <a:r>
              <a:rPr lang="en-US" sz="2000" i="1" dirty="0" smtClean="0"/>
              <a:t>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23" y="3212976"/>
            <a:ext cx="2780928" cy="2780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24" y="3717032"/>
            <a:ext cx="2996952" cy="2996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166" y="2852936"/>
            <a:ext cx="2924944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8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68510</TotalTime>
  <Words>23276</Words>
  <Application>Microsoft Office PowerPoint</Application>
  <PresentationFormat>On-screen Show (4:3)</PresentationFormat>
  <Paragraphs>5880</Paragraphs>
  <Slides>484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484</vt:i4>
      </vt:variant>
    </vt:vector>
  </HeadingPairs>
  <TitlesOfParts>
    <vt:vector size="495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TensorFlow</vt:lpstr>
      <vt:lpstr>Task 4</vt:lpstr>
      <vt:lpstr>Generator architecture</vt:lpstr>
      <vt:lpstr>Conclusions</vt:lpstr>
      <vt:lpstr>Caveat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944</cp:revision>
  <cp:lastPrinted>2013-05-30T07:55:36Z</cp:lastPrinted>
  <dcterms:created xsi:type="dcterms:W3CDTF">2013-02-08T06:04:20Z</dcterms:created>
  <dcterms:modified xsi:type="dcterms:W3CDTF">2017-07-05T07:43:00Z</dcterms:modified>
</cp:coreProperties>
</file>